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7" r:id="rId2"/>
  </p:sldMasterIdLst>
  <p:notesMasterIdLst>
    <p:notesMasterId r:id="rId68"/>
  </p:notesMasterIdLst>
  <p:sldIdLst>
    <p:sldId id="263" r:id="rId3"/>
    <p:sldId id="502" r:id="rId4"/>
    <p:sldId id="507" r:id="rId5"/>
    <p:sldId id="514" r:id="rId6"/>
    <p:sldId id="506" r:id="rId7"/>
    <p:sldId id="257" r:id="rId8"/>
    <p:sldId id="508" r:id="rId9"/>
    <p:sldId id="510" r:id="rId10"/>
    <p:sldId id="509" r:id="rId11"/>
    <p:sldId id="515" r:id="rId12"/>
    <p:sldId id="256" r:id="rId13"/>
    <p:sldId id="504" r:id="rId14"/>
    <p:sldId id="258" r:id="rId15"/>
    <p:sldId id="259" r:id="rId16"/>
    <p:sldId id="260" r:id="rId17"/>
    <p:sldId id="261" r:id="rId18"/>
    <p:sldId id="262" r:id="rId19"/>
    <p:sldId id="505" r:id="rId20"/>
    <p:sldId id="264" r:id="rId21"/>
    <p:sldId id="265" r:id="rId22"/>
    <p:sldId id="266" r:id="rId23"/>
    <p:sldId id="516" r:id="rId24"/>
    <p:sldId id="517" r:id="rId25"/>
    <p:sldId id="518" r:id="rId26"/>
    <p:sldId id="519" r:id="rId27"/>
    <p:sldId id="520" r:id="rId28"/>
    <p:sldId id="521" r:id="rId29"/>
    <p:sldId id="522" r:id="rId30"/>
    <p:sldId id="523" r:id="rId31"/>
    <p:sldId id="524" r:id="rId32"/>
    <p:sldId id="267" r:id="rId33"/>
    <p:sldId id="268" r:id="rId34"/>
    <p:sldId id="269" r:id="rId35"/>
    <p:sldId id="270" r:id="rId36"/>
    <p:sldId id="271" r:id="rId37"/>
    <p:sldId id="525" r:id="rId38"/>
    <p:sldId id="526" r:id="rId39"/>
    <p:sldId id="272" r:id="rId40"/>
    <p:sldId id="273" r:id="rId41"/>
    <p:sldId id="274" r:id="rId42"/>
    <p:sldId id="275" r:id="rId43"/>
    <p:sldId id="276" r:id="rId44"/>
    <p:sldId id="277" r:id="rId45"/>
    <p:sldId id="527" r:id="rId46"/>
    <p:sldId id="528" r:id="rId47"/>
    <p:sldId id="529" r:id="rId48"/>
    <p:sldId id="289" r:id="rId49"/>
    <p:sldId id="290" r:id="rId50"/>
    <p:sldId id="530" r:id="rId51"/>
    <p:sldId id="531" r:id="rId52"/>
    <p:sldId id="532" r:id="rId53"/>
    <p:sldId id="533" r:id="rId54"/>
    <p:sldId id="534" r:id="rId55"/>
    <p:sldId id="278" r:id="rId56"/>
    <p:sldId id="279" r:id="rId57"/>
    <p:sldId id="288" r:id="rId58"/>
    <p:sldId id="286" r:id="rId59"/>
    <p:sldId id="287" r:id="rId60"/>
    <p:sldId id="291" r:id="rId61"/>
    <p:sldId id="280" r:id="rId62"/>
    <p:sldId id="281" r:id="rId63"/>
    <p:sldId id="282" r:id="rId64"/>
    <p:sldId id="283" r:id="rId65"/>
    <p:sldId id="284" r:id="rId66"/>
    <p:sldId id="285" r:id="rId67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730" autoAdjust="0"/>
  </p:normalViewPr>
  <p:slideViewPr>
    <p:cSldViewPr snapToGrid="0">
      <p:cViewPr varScale="1">
        <p:scale>
          <a:sx n="143" d="100"/>
          <a:sy n="143" d="100"/>
        </p:scale>
        <p:origin x="10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A0595-55A8-48ED-89D9-94EF8A794717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CE960-5D9D-430C-9D09-6E77992381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17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9508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96124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856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9508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596124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484188" y="1213247"/>
            <a:ext cx="8229600" cy="337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>
          <a:xfrm>
            <a:off x="3132000" y="4798556"/>
            <a:ext cx="2880000" cy="270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825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FF6B9-6C7F-4C1B-8747-C0E19B7B7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70718-41B5-48DC-8312-8489EE4DF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B52F1-46A2-46BB-936E-89C2BF93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98FDE-1923-462C-9DED-45DD19A5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2C86E-E221-42EE-B1FF-D007F0DD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874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FF6B9-6C7F-4C1B-8747-C0E19B7B7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70718-41B5-48DC-8312-8489EE4DF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B52F1-46A2-46BB-936E-89C2BF93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98FDE-1923-462C-9DED-45DD19A5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2C86E-E221-42EE-B1FF-D007F0DD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155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4323D-5628-478A-ACC5-D1EB01A2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C0AAC9-5EF8-41C5-BF7E-41AD39FFA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96FD4B-538B-4A41-8804-03D6C77E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0ECFF5-9EC6-4541-A5A5-265525160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C3DBD6-9020-4FCA-AFFF-C861A9BDB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26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FD26A-DAD1-457E-85E2-7A0C36C9A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83FF01-1BF6-4D4B-AB2E-9E01C74F7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E9856D-A5E4-45EC-A58B-3BAD44BC0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C7D3D0-8833-406F-870F-FAD77AB82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12D93D-6527-4184-981B-A0C48060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188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A1CFF-79E3-4FF4-8082-95CE35A9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6F15F-FE02-412B-B21B-D3A50D60C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2336D6-7181-4E05-97FC-518BE9AEA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742ED7-6A00-4B64-BB94-806ACA22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E9F802-C939-44A6-9A7C-46880BEF8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242350-39C7-42B6-B5AA-F95DC860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92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C7D8D9-589F-4A17-80CC-4D4412C0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7FA5E8-CDB3-43E6-BB5C-3CC644115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115A8B-934C-4696-BFA4-118ACECCD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4BC08F-AE03-4E7C-86DD-71B3F9995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219106-55B7-45D8-9B84-4A26D1507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01C4523-40DB-4661-BD13-D4E0A1102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565C69-5941-4653-BEBC-C53D8BD0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8644B6E-52BB-4388-A2A7-5C08182B6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84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C9D9C-22B8-48BF-A71C-8AE859F5B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F473AB3-7693-4194-9F95-C40C11A7E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A188DC-54CF-4EAD-A2EA-D9BAD140C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33F7DD-BF35-4971-9E58-23B339FC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034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504DBA1-6A66-4E5B-9C0B-2765ABE7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165E14D-A24D-414A-8547-0B0E5E61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12F323-C711-401D-A96B-3B77062A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267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A9D37E-117C-40A6-88BF-CC0370E0E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D9718B-343E-4618-BAB7-E29638E2A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183B23-70B5-48DB-9559-E8C452679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3845CE-C0DC-457B-9CEE-B0D24FDC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84E07F-27E8-40D6-B3F4-E2DE85F7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EE34A7-8243-4585-A4B7-1A7312A6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105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1DDD81-B55B-4870-BBE7-716CE0DC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33B792-D79A-46E9-A2FD-D297EFA2A1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B8B945-1D01-4704-8852-DD518C337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B34C35-9E18-43C9-B9AC-3BA479AC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0B47E7-9883-416D-9A5B-CB234EC23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79CF84-A496-452C-9AB6-F49D4491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6846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B35B1C-52AB-461F-A5D1-8FEE2571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EA2B22-A7AF-4E7C-B752-87426D423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3ECB61-A937-4032-ADDE-A5B32FB0E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697B1F-2AC7-44BE-BBF0-11037A55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9845EB-9B90-44E4-8D42-58DBEDA0E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8924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B3F0A3C-D74B-4F74-A90D-2BFCFAA9C9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75F462-F5A9-4395-B0F6-1B30DAB42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8FC937-02FE-4C99-A8FA-DACB5E4AC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2D63C7-A170-4A62-92F2-1DA4A856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3F1561-2919-420A-9FBC-96AADD16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88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4608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u-RU" sz="33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33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1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</a:p>
          <a:p>
            <a:pPr marL="514440" lvl="1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</a:p>
          <a:p>
            <a:pPr marL="857160" lvl="2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5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</a:p>
          <a:p>
            <a:pPr marL="1200240" lvl="3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</a:p>
          <a:p>
            <a:pPr marL="1542960" lvl="4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5EF2BE1-C6B1-44D9-AC14-847FE245C45E}" type="slidenum">
              <a:rPr lang="en-US" sz="9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7131240" y="4137840"/>
            <a:ext cx="1726560" cy="766080"/>
          </a:xfrm>
          <a:custGeom>
            <a:avLst/>
            <a:gdLst/>
            <a:ahLst/>
            <a:cxnLst/>
            <a:rect l="l" t="t" r="r" b="b"/>
            <a:pathLst>
              <a:path w="3983913" h="1593565">
                <a:moveTo>
                  <a:pt x="0" y="0"/>
                </a:moveTo>
                <a:lnTo>
                  <a:pt x="3983912" y="0"/>
                </a:lnTo>
                <a:lnTo>
                  <a:pt x="3983912" y="1593565"/>
                </a:lnTo>
                <a:lnTo>
                  <a:pt x="0" y="15935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6"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19974000">
            <a:off x="5218560" y="-2323800"/>
            <a:ext cx="4931640" cy="4028040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7">
              <a:alphaModFix amt="50000"/>
            </a:blip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C070E-F050-4E95-B0D4-0848113A5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15B4CB-E46C-4714-B193-E9FC35C77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60133B-8F47-4EDD-8FD8-2F1D4E550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0F8C-5FB9-4EFE-BCC7-F735A3026FD8}" type="datetimeFigureOut">
              <a:rPr lang="ru-RU" smtClean="0"/>
              <a:t>17.11.2024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2AE131-FF0E-4909-8469-DDD7D0793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687799-EDE5-4DFB-AC96-1E0EB9ACE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64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E66A48D-163B-A54A-E70E-AF9BF3D7CCD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95300" y="2179545"/>
            <a:ext cx="7886520" cy="993960"/>
          </a:xfrm>
        </p:spPr>
        <p:txBody>
          <a:bodyPr/>
          <a:lstStyle/>
          <a:p>
            <a:pPr algn="ctr"/>
            <a:br>
              <a:rPr lang="ru-RU" b="1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Разработка серверной части приложений </a:t>
            </a:r>
            <a:r>
              <a:rPr lang="ru-RU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PostgreSQL</a:t>
            </a:r>
            <a:r>
              <a:rPr lang="ru-RU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16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ws706 BT" panose="02040804060705020204" pitchFamily="18" charset="0"/>
                <a:cs typeface="Segoe UI Light" panose="020B0502040204020203" pitchFamily="34" charset="0"/>
              </a:rPr>
              <a:t>(dev-1)</a:t>
            </a:r>
          </a:p>
        </p:txBody>
      </p:sp>
      <p:pic>
        <p:nvPicPr>
          <p:cNvPr id="1026" name="Picture 2" descr="https://avatars.mds.yandex.net/i?id=6d149088086246972def0787c29b2c99ca2e0b99-4903276-images-thumbs&amp;n=13">
            <a:extLst>
              <a:ext uri="{FF2B5EF4-FFF2-40B4-BE49-F238E27FC236}">
                <a16:creationId xmlns:a16="http://schemas.microsoft.com/office/drawing/2014/main" id="{03698AE0-4B56-44A2-B54C-E0F1338D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0" y="125505"/>
            <a:ext cx="1663379" cy="15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97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Организационные 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моменты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subTitle"/>
          </p:nvPr>
        </p:nvSpPr>
        <p:spPr>
          <a:xfrm>
            <a:off x="312345" y="1400830"/>
            <a:ext cx="8311081" cy="3263040"/>
          </a:xfrm>
        </p:spPr>
        <p:txBody>
          <a:bodyPr numCol="2">
            <a:noAutofit/>
          </a:bodyPr>
          <a:lstStyle/>
          <a:p>
            <a:r>
              <a:rPr lang="ru-RU" sz="2000" i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Правила совместной работы:</a:t>
            </a:r>
            <a:endParaRPr lang="ru-RU" sz="20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Вопросы преподавателю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Правило поднятой руки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Уважение к мнению других участников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Мобильные телефоны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Опоздания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Приватные обсуждения</a:t>
            </a: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endParaRPr lang="en-US" sz="1800" i="1" u="sng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r>
              <a:rPr lang="ru-RU" sz="1800" i="1" u="sng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Давайте знакомиться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Имя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Грейд</a:t>
            </a:r>
          </a:p>
          <a:p>
            <a:pPr lvl="0"/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пример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C#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базовый уровень, базы данных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(Oracle, </a:t>
            </a:r>
            <a:r>
              <a:rPr lang="en-US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Pg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средний уровень,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 – 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нач. уровень и </a:t>
            </a:r>
            <a:r>
              <a:rPr lang="ru-RU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тд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endParaRPr lang="ru-RU" sz="2000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Должность 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(пример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системный инженер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Java-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программист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ru-RU" sz="150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девопс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150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тп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ru-RU" sz="2000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Ожидания от курса</a:t>
            </a: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36919"/>
            <a:endParaRPr lang="ru-RU" sz="2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36919"/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173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240280" y="780909"/>
            <a:ext cx="6868011" cy="3390623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День</a:t>
            </a:r>
            <a:r>
              <a:rPr lang="ru-RU" b="1" dirty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</a:p>
          <a:p>
            <a:pPr algn="ctr">
              <a:lnSpc>
                <a:spcPct val="90000"/>
              </a:lnSpc>
            </a:pP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Базовый инструментарий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Общее устройство </a:t>
            </a:r>
            <a:r>
              <a:rPr lang="en-US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PostgreSQL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Организация данных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Схема данных и интерфейс</a:t>
            </a:r>
          </a:p>
          <a:p>
            <a:pPr>
              <a:lnSpc>
                <a:spcPct val="90000"/>
              </a:lnSpc>
            </a:pPr>
            <a:b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5E70F3-EBDF-4FD0-8C25-3E43B3526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353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83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C4B6F5-71EA-46BC-A7AC-3442C35E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25" y="0"/>
            <a:ext cx="68089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39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C9372A-33C3-4817-828C-79C36502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71" y="0"/>
            <a:ext cx="68176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25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379FA5-32D3-45DF-8927-99726F2CD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78" y="0"/>
            <a:ext cx="68602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82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A2B98E0-77E6-468D-87C2-CC3E3CFE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69" y="0"/>
            <a:ext cx="68022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45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DFB331-622D-4CE7-A83E-F6AB907E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3" y="0"/>
            <a:ext cx="6824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23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60B53D-9210-450D-BF3F-8B2B73E0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4" y="0"/>
            <a:ext cx="6842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08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AAAEBC-9487-4431-BE6C-40EB3805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89" y="0"/>
            <a:ext cx="68468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54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04;p32">
            <a:extLst>
              <a:ext uri="{FF2B5EF4-FFF2-40B4-BE49-F238E27FC236}">
                <a16:creationId xmlns:a16="http://schemas.microsoft.com/office/drawing/2014/main" id="{6FECBBB2-6E89-4343-9F12-27706CBB9B22}"/>
              </a:ext>
            </a:extLst>
          </p:cNvPr>
          <p:cNvSpPr txBox="1">
            <a:spLocks/>
          </p:cNvSpPr>
          <p:nvPr/>
        </p:nvSpPr>
        <p:spPr>
          <a:xfrm>
            <a:off x="10894740" y="5317831"/>
            <a:ext cx="7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ru" sz="1467" b="0" i="0" u="none" strike="noStrike" kern="0" cap="none" spc="0" normalizeH="0" baseline="0" noProof="0" smtClean="0">
                <a:ln>
                  <a:noFill/>
                </a:ln>
                <a:solidFill>
                  <a:srgbClr val="004777"/>
                </a:solidFill>
                <a:effectLst/>
                <a:uLnTx/>
                <a:uFillTx/>
                <a:sym typeface="Open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2</a:t>
            </a:fld>
            <a:endParaRPr kumimoji="0" lang="ru" sz="1467" b="0" i="0" u="none" strike="noStrike" kern="0" cap="none" spc="0" normalizeH="0" baseline="0" noProof="0">
              <a:ln>
                <a:noFill/>
              </a:ln>
              <a:solidFill>
                <a:srgbClr val="004777"/>
              </a:solidFill>
              <a:effectLst/>
              <a:uLnTx/>
              <a:uFillTx/>
              <a:sym typeface="Open Sans"/>
            </a:endParaRPr>
          </a:p>
        </p:txBody>
      </p:sp>
      <p:pic>
        <p:nvPicPr>
          <p:cNvPr id="16" name="Picture 2" descr="https://sun1-85.userapi.com/impg/6k5xZ6FQs17OKeDc3H7AFRCK3k4cKl3hb9rhhA/GFRJ-7MW1yw.jpg?size=1200x1200&amp;quality=96&amp;sign=43a0b62f3872c9724496f8ed3a831695&amp;type=album">
            <a:extLst>
              <a:ext uri="{FF2B5EF4-FFF2-40B4-BE49-F238E27FC236}">
                <a16:creationId xmlns:a16="http://schemas.microsoft.com/office/drawing/2014/main" id="{7DF98D01-A6EE-43F5-85AA-752566A9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47" y="309574"/>
            <a:ext cx="2254753" cy="225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Объект 3">
            <a:extLst>
              <a:ext uri="{FF2B5EF4-FFF2-40B4-BE49-F238E27FC236}">
                <a16:creationId xmlns:a16="http://schemas.microsoft.com/office/drawing/2014/main" id="{86D4FF60-8D43-41A0-91C5-7B66B35A6F89}"/>
              </a:ext>
            </a:extLst>
          </p:cNvPr>
          <p:cNvSpPr txBox="1">
            <a:spLocks/>
          </p:cNvSpPr>
          <p:nvPr/>
        </p:nvSpPr>
        <p:spPr>
          <a:xfrm>
            <a:off x="2387948" y="100960"/>
            <a:ext cx="5905500" cy="290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Char char="•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 err="1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Фулстек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-разработчик </a:t>
            </a:r>
          </a:p>
          <a:p>
            <a:pPr marL="609585" indent="-474121" defTabSz="1219170">
              <a:spcBef>
                <a:spcPts val="1067"/>
              </a:spcBef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Стек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: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Pt, JS, C#, 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языки ассемблера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Django, Flask, Vue, </a:t>
            </a:r>
            <a:r>
              <a:rPr lang="en-US" sz="1600" kern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Pg</a:t>
            </a:r>
            <a:endParaRPr lang="en-US" sz="1600" kern="0" dirty="0">
              <a:solidFill>
                <a:srgbClr val="00206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Путь от инженера до старшего научного сотрудника ЦНИИ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Основатель компьютерной академии Вектор Времени, технического клуба Кибернетик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IT 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компании 1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-PRO-1</a:t>
            </a:r>
            <a:endParaRPr lang="ru-RU" sz="1600" kern="0" dirty="0">
              <a:solidFill>
                <a:srgbClr val="00206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Опыт работы программистом в Европе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05386C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Автор учебных пособий по программированию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Кандидат технических наук, доцент РТУ МИРЭА</a:t>
            </a:r>
            <a:r>
              <a:rPr lang="en-US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</a:t>
            </a: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Политех, </a:t>
            </a:r>
            <a:r>
              <a:rPr lang="ru-RU" sz="1600" kern="0" dirty="0" err="1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Бауманский</a:t>
            </a: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 учебный центр Специалист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ru-RU" sz="1600" kern="0" dirty="0">
              <a:solidFill>
                <a:srgbClr val="C0000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135463" indent="0" defTabSz="1219170">
              <a:spcBef>
                <a:spcPts val="1067"/>
              </a:spcBef>
              <a:buSzPct val="130000"/>
              <a:buFont typeface="Open Sans"/>
              <a:buNone/>
            </a:pPr>
            <a:endParaRPr lang="ru-RU" sz="1600" kern="0" dirty="0">
              <a:solidFill>
                <a:srgbClr val="05386C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ru-RU" sz="1600" kern="0" dirty="0"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0" indent="0" defTabSz="1219170">
              <a:spcBef>
                <a:spcPts val="1067"/>
              </a:spcBef>
              <a:buFont typeface="Open Sans"/>
              <a:buNone/>
            </a:pPr>
            <a:endParaRPr lang="ru-RU" sz="1600" kern="0" dirty="0">
              <a:latin typeface="Yandex Sans Text Light" panose="02000000000000000000" pitchFamily="2" charset="-52"/>
            </a:endParaRPr>
          </a:p>
          <a:p>
            <a:pPr marL="609585" indent="-474121" defTabSz="1219170">
              <a:spcBef>
                <a:spcPts val="1067"/>
              </a:spcBef>
            </a:pPr>
            <a:endParaRPr lang="ru-RU" sz="1600" kern="0" dirty="0">
              <a:latin typeface="Yandex Sans Text Light" panose="02000000000000000000" pitchFamily="2" charset="-52"/>
            </a:endParaRPr>
          </a:p>
        </p:txBody>
      </p:sp>
      <p:pic>
        <p:nvPicPr>
          <p:cNvPr id="18" name="Picture 6" descr="Qotto Logo">
            <a:extLst>
              <a:ext uri="{FF2B5EF4-FFF2-40B4-BE49-F238E27FC236}">
                <a16:creationId xmlns:a16="http://schemas.microsoft.com/office/drawing/2014/main" id="{3AA5E54A-290B-4CEE-A0F4-5ECDB74F6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8" b="10617"/>
          <a:stretch/>
        </p:blipFill>
        <p:spPr bwMode="auto">
          <a:xfrm>
            <a:off x="320731" y="2972212"/>
            <a:ext cx="841320" cy="103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2401D22-73D4-45CD-B33F-2FCD8CF8F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754" y="3772128"/>
            <a:ext cx="746343" cy="73141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E5C12E4-D02A-41FA-8A3E-C320DC59C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4448" y="3678357"/>
            <a:ext cx="744221" cy="744221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C7ABA7B-0BBA-46E4-ABEB-C39D550C4753}"/>
              </a:ext>
            </a:extLst>
          </p:cNvPr>
          <p:cNvSpPr/>
          <p:nvPr/>
        </p:nvSpPr>
        <p:spPr>
          <a:xfrm>
            <a:off x="1396588" y="3244138"/>
            <a:ext cx="360401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cs typeface="Arial"/>
                <a:sym typeface="Arial"/>
              </a:rPr>
              <a:t>https://vektor-vremeni.ru/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E21A123-2FFB-484B-8978-DA30A67A567D}"/>
              </a:ext>
            </a:extLst>
          </p:cNvPr>
          <p:cNvSpPr/>
          <p:nvPr/>
        </p:nvSpPr>
        <p:spPr>
          <a:xfrm>
            <a:off x="3386763" y="4517492"/>
            <a:ext cx="300381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cs typeface="Arial"/>
                <a:sym typeface="Arial"/>
              </a:rPr>
              <a:t>https://cyberneticum.ru/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58D7E06-DA6C-42F8-8554-0E582D60E545}"/>
              </a:ext>
            </a:extLst>
          </p:cNvPr>
          <p:cNvSpPr/>
          <p:nvPr/>
        </p:nvSpPr>
        <p:spPr>
          <a:xfrm>
            <a:off x="-26190" y="4137836"/>
            <a:ext cx="267442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cs typeface="Arial"/>
                <a:sym typeface="Arial"/>
              </a:rPr>
              <a:t>https://www.qotto.net/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A36C075-FE89-495F-A89F-D14B67F92C8E}"/>
              </a:ext>
            </a:extLst>
          </p:cNvPr>
          <p:cNvSpPr/>
          <p:nvPr/>
        </p:nvSpPr>
        <p:spPr>
          <a:xfrm>
            <a:off x="5340698" y="3122754"/>
            <a:ext cx="324455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latin typeface="Arial"/>
                <a:cs typeface="Arial"/>
                <a:sym typeface="Arial"/>
              </a:rPr>
              <a:t>https://programism.ru/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468EE8D-B06B-4A86-B4E6-DB3B5472DE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5724" y="3552714"/>
            <a:ext cx="873033" cy="8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24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216773-65B4-40B8-ADF4-368CC9CD0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62" y="0"/>
            <a:ext cx="68512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70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BA799AB-FDCD-45A0-8E63-42E98EB2C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67" y="0"/>
            <a:ext cx="68134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69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1CEC1F-EE50-4AD8-8B26-B2ECB958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26" y="0"/>
            <a:ext cx="68625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92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8F8009-1205-4439-AE7E-C028579DA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49" y="0"/>
            <a:ext cx="6828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48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40F787-EFFC-4DE5-852B-BF692386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46" y="0"/>
            <a:ext cx="6873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43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37A7D6-00A3-47A8-995B-F0BD489D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58" y="0"/>
            <a:ext cx="67888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06BEC1-EA88-4ABC-9232-6D1B13D5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47" y="0"/>
            <a:ext cx="68939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83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1F8086-704E-4796-AF4F-F9A1C6025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47" y="0"/>
            <a:ext cx="68357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3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531478-78AE-46F5-A24E-88C8905E9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36" y="0"/>
            <a:ext cx="68223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90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FC37F21-2A15-4453-86DF-0637DAA6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62" y="0"/>
            <a:ext cx="68624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3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3394F49-337C-4ADA-83A3-8808CF774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6" t="1309" r="1447" b="1254"/>
          <a:stretch/>
        </p:blipFill>
        <p:spPr>
          <a:xfrm>
            <a:off x="186884" y="266978"/>
            <a:ext cx="6674454" cy="4491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781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F36CC1-5507-4DC6-8636-A413D6CCD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91" y="0"/>
            <a:ext cx="68356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11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FED0E5-75F9-4984-B5B6-89F4F1CF2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36" y="0"/>
            <a:ext cx="68223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33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CFD3FA-B610-4D57-86D8-72BB1B6A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92" y="0"/>
            <a:ext cx="6817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10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FEB6256-FADB-459C-A329-8C44EED9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50" y="0"/>
            <a:ext cx="68113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51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9DE887-269F-4B71-9291-C6E90895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94" y="0"/>
            <a:ext cx="68042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51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C97A41-D249-4519-9CF0-2A72C94A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48" y="0"/>
            <a:ext cx="68267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32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2BBFD55-2A97-420D-ACFC-5D4252535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40" y="0"/>
            <a:ext cx="68875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35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3980C94-B35C-4EE0-A64C-EE11F196A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43" y="0"/>
            <a:ext cx="68333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51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9D1027E-9BDA-4075-A398-872B308FE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91" y="0"/>
            <a:ext cx="68356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60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F17721F-B256-415F-9F0C-51EC21B6B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82" y="0"/>
            <a:ext cx="68692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5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B1600FE-E6DC-40B5-A080-104FB6A5165D}"/>
              </a:ext>
            </a:extLst>
          </p:cNvPr>
          <p:cNvSpPr/>
          <p:nvPr/>
        </p:nvSpPr>
        <p:spPr>
          <a:xfrm>
            <a:off x="325027" y="1132441"/>
            <a:ext cx="7617571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Курс будет полезен:</a:t>
            </a:r>
          </a:p>
          <a:p>
            <a:endParaRPr lang="ru-RU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серверной части приложений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Администраторам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приложений;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Слушателям, обучающимся по направлению «Системы управления базами данных».</a:t>
            </a:r>
            <a:endParaRPr lang="ru-RU" sz="20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45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D6325B-64F1-4D02-9AE3-A43FD4303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53" y="0"/>
            <a:ext cx="68624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68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76004C-6942-49B4-9A23-C4A0A135A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3" y="0"/>
            <a:ext cx="6824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5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8E23C0-7311-4A3D-8647-10615BFE9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25" y="0"/>
            <a:ext cx="68089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92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3D48CD-C4E1-45B4-8C0D-47FFB247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01" y="0"/>
            <a:ext cx="6819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80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EC85C6-1EF8-441D-B9A0-C5F0239B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83" y="0"/>
            <a:ext cx="68898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34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FF8CF6-2E47-4536-A7BC-2A17767B6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97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F45061-6565-4222-BBC0-19A5AF68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01" y="0"/>
            <a:ext cx="6819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93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D0894-E8C0-41ED-8FFE-F82638EA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504" y="6346"/>
            <a:ext cx="7886700" cy="994172"/>
          </a:xfrm>
        </p:spPr>
        <p:txBody>
          <a:bodyPr/>
          <a:lstStyle/>
          <a:p>
            <a:r>
              <a:rPr lang="en-US" b="1" dirty="0"/>
              <a:t>PostgreSQL API (REST API PostgreSQL)</a:t>
            </a:r>
            <a:endParaRPr lang="ru-RU" dirty="0"/>
          </a:p>
        </p:txBody>
      </p:sp>
      <p:pic>
        <p:nvPicPr>
          <p:cNvPr id="1026" name="Picture 2" descr="Методы HTTP, используемые API-интерфейсами REST PostgreSQL.">
            <a:extLst>
              <a:ext uri="{FF2B5EF4-FFF2-40B4-BE49-F238E27FC236}">
                <a16:creationId xmlns:a16="http://schemas.microsoft.com/office/drawing/2014/main" id="{C04F6037-7307-4FEB-8700-05A66FE8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8" y="729811"/>
            <a:ext cx="7336173" cy="229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154ABFB-7BA8-4734-ADBC-30A7CE8A16F6}"/>
              </a:ext>
            </a:extLst>
          </p:cNvPr>
          <p:cNvSpPr/>
          <p:nvPr/>
        </p:nvSpPr>
        <p:spPr>
          <a:xfrm>
            <a:off x="195044" y="3022364"/>
            <a:ext cx="844352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defTabSz="6858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PostgreSQL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 REST API — это веб-служба, которая использует HTTP-запросы, чтобы позволить приложению взаимодействовать с база данных </a:t>
            </a: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PostgreSQL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. 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Он использует стандартные методы HTTP, такие как GET, POST, PUT и DELETE, вместо традиционных языков запросов к базе данных, таких как SQL. 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API REST возвращают данные в формате JSON.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PostgREST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 — это автономный веб-сервер, который может напрямую превратить базу данных </a:t>
            </a: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PostgreSQL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 в </a:t>
            </a: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RESTful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 API. </a:t>
            </a:r>
          </a:p>
        </p:txBody>
      </p:sp>
    </p:spTree>
    <p:extLst>
      <p:ext uri="{BB962C8B-B14F-4D97-AF65-F5344CB8AC3E}">
        <p14:creationId xmlns:p14="http://schemas.microsoft.com/office/powerpoint/2010/main" val="5774707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C8F7B2-1594-4A28-9CD7-53189BBDBDC5}"/>
              </a:ext>
            </a:extLst>
          </p:cNvPr>
          <p:cNvSpPr/>
          <p:nvPr/>
        </p:nvSpPr>
        <p:spPr>
          <a:xfrm>
            <a:off x="214968" y="78760"/>
            <a:ext cx="871406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ru-RU" sz="1500" b="1" dirty="0">
                <a:solidFill>
                  <a:srgbClr val="01348D"/>
                </a:solidFill>
                <a:latin typeface="Open Sans"/>
              </a:rPr>
              <a:t>ПЛЮСЫ И МИНУСЫ </a:t>
            </a:r>
            <a:r>
              <a:rPr lang="en-US" sz="1500" b="1" dirty="0">
                <a:solidFill>
                  <a:srgbClr val="01348D"/>
                </a:solidFill>
                <a:latin typeface="Open Sans"/>
              </a:rPr>
              <a:t>API</a:t>
            </a:r>
            <a:r>
              <a:rPr lang="ru-RU" sz="1500" b="1" dirty="0">
                <a:solidFill>
                  <a:srgbClr val="01348D"/>
                </a:solidFill>
                <a:latin typeface="Open Sans"/>
              </a:rPr>
              <a:t>POSTGREST</a:t>
            </a:r>
            <a:endParaRPr lang="en-US" sz="1500" b="1" dirty="0">
              <a:solidFill>
                <a:srgbClr val="01348D"/>
              </a:solidFill>
              <a:latin typeface="Open Sans"/>
            </a:endParaRPr>
          </a:p>
          <a:p>
            <a:pPr defTabSz="685800"/>
            <a:endParaRPr lang="ru-RU" sz="1500" b="1" dirty="0">
              <a:solidFill>
                <a:srgbClr val="01348D"/>
              </a:solidFill>
              <a:latin typeface="Open Sans"/>
            </a:endParaRPr>
          </a:p>
          <a:p>
            <a:pPr defTabSz="685800"/>
            <a:r>
              <a:rPr lang="ru-RU" sz="1200" dirty="0">
                <a:solidFill>
                  <a:srgbClr val="535353"/>
                </a:solidFill>
                <a:latin typeface="Open Sans"/>
              </a:rPr>
              <a:t>У реализации </a:t>
            </a:r>
            <a:r>
              <a:rPr lang="ru-RU" sz="1200" b="1" dirty="0">
                <a:solidFill>
                  <a:srgbClr val="535353"/>
                </a:solidFill>
                <a:latin typeface="Open Sans"/>
              </a:rPr>
              <a:t>API </a:t>
            </a:r>
            <a:r>
              <a:rPr lang="ru-RU" sz="1200" b="1" dirty="0" err="1">
                <a:solidFill>
                  <a:srgbClr val="535353"/>
                </a:solidFill>
                <a:latin typeface="Open Sans"/>
              </a:rPr>
              <a:t>PostgREST</a:t>
            </a:r>
            <a:r>
              <a:rPr lang="ru-RU" sz="1200" b="1" dirty="0">
                <a:solidFill>
                  <a:srgbClr val="535353"/>
                </a:solidFill>
                <a:latin typeface="Open Sans"/>
              </a:rPr>
              <a:t> </a:t>
            </a:r>
            <a:r>
              <a:rPr lang="ru-RU" sz="1200" dirty="0">
                <a:solidFill>
                  <a:srgbClr val="535353"/>
                </a:solidFill>
                <a:latin typeface="Open Sans"/>
              </a:rPr>
              <a:t>есть как плюсы, так и минусы. Их понимание поможет вам максимально эффективно использовать эти </a:t>
            </a:r>
            <a:r>
              <a:rPr lang="ru-RU" sz="1200" b="1" dirty="0">
                <a:solidFill>
                  <a:srgbClr val="535353"/>
                </a:solidFill>
                <a:latin typeface="Open Sans"/>
              </a:rPr>
              <a:t>API</a:t>
            </a:r>
            <a:r>
              <a:rPr lang="ru-RU" sz="1200" dirty="0">
                <a:solidFill>
                  <a:srgbClr val="535353"/>
                </a:solidFill>
                <a:latin typeface="Open Sans"/>
              </a:rPr>
              <a:t>. </a:t>
            </a:r>
            <a:endParaRPr lang="en-US" sz="1200" dirty="0">
              <a:solidFill>
                <a:srgbClr val="535353"/>
              </a:solidFill>
              <a:latin typeface="Open Sans"/>
            </a:endParaRPr>
          </a:p>
          <a:p>
            <a:pPr defTabSz="685800"/>
            <a:endParaRPr lang="en-US" sz="1200" dirty="0">
              <a:solidFill>
                <a:srgbClr val="535353"/>
              </a:solidFill>
              <a:latin typeface="Open Sans"/>
            </a:endParaRPr>
          </a:p>
          <a:p>
            <a:pPr defTabSz="685800"/>
            <a:r>
              <a:rPr lang="ru-RU" sz="1200" b="1" dirty="0">
                <a:solidFill>
                  <a:srgbClr val="01348D"/>
                </a:solidFill>
                <a:latin typeface="Open Sans"/>
              </a:rPr>
              <a:t>Плюсы: </a:t>
            </a: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Автоматическое создание </a:t>
            </a:r>
            <a:r>
              <a:rPr lang="ru-RU" sz="1200" b="1" dirty="0">
                <a:solidFill>
                  <a:prstClr val="black"/>
                </a:solidFill>
                <a:latin typeface="Open Sans"/>
              </a:rPr>
              <a:t>API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сводит к минимуму усилия по написанию кода, поэтому разработчики могут вместо этого сосредоточиться на логике приложения. </a:t>
            </a: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Поскольку </a:t>
            </a:r>
            <a:r>
              <a:rPr lang="ru-RU" sz="1200" b="1" dirty="0" err="1">
                <a:solidFill>
                  <a:prstClr val="black"/>
                </a:solidFill>
                <a:latin typeface="Open Sans"/>
              </a:rPr>
              <a:t>PostgREST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использует схему базы данных для создания конечных точек, API немедленно отразит любые изменения в базе данных. </a:t>
            </a: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Инструмент оптимизирован для повышения производительности, поэтому он эффективно обрабатывает подключения к базе данных и генерацию запросов. </a:t>
            </a: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Он предлагает различные меры безопасности, такие как управление доступом на основе ролей и разрешения на операции с базой данных, а также интегрируется с JWT для безопасной передачи данных. </a:t>
            </a:r>
            <a:endParaRPr lang="en-US" sz="1200" dirty="0">
              <a:solidFill>
                <a:prstClr val="black"/>
              </a:solidFill>
              <a:latin typeface="Open Sans"/>
            </a:endParaRP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Быстрое прототипированию приложений, в которых структура API напрямую зависит от схемы базы данных (т. е. конечные точки, параметры и ответы API создаются на основе таблиц, столбцов и связей базы данных).</a:t>
            </a:r>
            <a:endParaRPr lang="en-US" sz="1200" dirty="0">
              <a:solidFill>
                <a:prstClr val="black"/>
              </a:solidFill>
              <a:latin typeface="Open Sans"/>
            </a:endParaRPr>
          </a:p>
          <a:p>
            <a:pPr defTabSz="685800">
              <a:buFont typeface="Arial" panose="020B0604020202020204" pitchFamily="34" charset="0"/>
              <a:buChar char="•"/>
            </a:pPr>
            <a:endParaRPr lang="ru-RU" sz="1200" dirty="0">
              <a:solidFill>
                <a:srgbClr val="535353"/>
              </a:solidFill>
              <a:latin typeface="Open Sans"/>
            </a:endParaRPr>
          </a:p>
          <a:p>
            <a:pPr defTabSz="685800"/>
            <a:r>
              <a:rPr lang="ru-RU" sz="1200" b="1" dirty="0">
                <a:solidFill>
                  <a:srgbClr val="01348D"/>
                </a:solidFill>
                <a:latin typeface="Open Sans"/>
              </a:rPr>
              <a:t>Минусы: </a:t>
            </a:r>
            <a:endParaRPr lang="en-US" sz="1200" b="1" dirty="0">
              <a:solidFill>
                <a:srgbClr val="01348D"/>
              </a:solidFill>
              <a:latin typeface="Open Sans"/>
            </a:endParaRPr>
          </a:p>
          <a:p>
            <a:pPr defTabSz="685800"/>
            <a:endParaRPr lang="ru-RU" sz="1200" b="1" dirty="0">
              <a:solidFill>
                <a:srgbClr val="01348D"/>
              </a:solidFill>
              <a:latin typeface="Open Sans"/>
            </a:endParaRPr>
          </a:p>
          <a:p>
            <a:pPr indent="135731" defTabSz="685800"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prstClr val="black"/>
                </a:solidFill>
                <a:latin typeface="Open Sans"/>
              </a:rPr>
              <a:t>PostgREST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очень эффективен для базовых операций CRUD, но работа с более </a:t>
            </a:r>
            <a:r>
              <a:rPr lang="ru-RU" sz="1200" b="1" dirty="0">
                <a:solidFill>
                  <a:prstClr val="black"/>
                </a:solidFill>
                <a:latin typeface="Open Sans"/>
              </a:rPr>
              <a:t>сложной бизнес-логикой 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может быть сложной и требовать внешней специальной разработки. </a:t>
            </a:r>
          </a:p>
          <a:p>
            <a:pPr indent="135731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Разработка пользовательских рабочих процессов или интеграция </a:t>
            </a:r>
            <a:r>
              <a:rPr lang="ru-RU" sz="1200" b="1" dirty="0" err="1">
                <a:solidFill>
                  <a:prstClr val="black"/>
                </a:solidFill>
                <a:latin typeface="Open Sans"/>
              </a:rPr>
              <a:t>PostgREST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со сторонними системами требует дополнительных инструментов или ручного написания кода. </a:t>
            </a:r>
          </a:p>
          <a:p>
            <a:pPr indent="135731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Для полного использования </a:t>
            </a:r>
            <a:r>
              <a:rPr lang="ru-RU" sz="1200" dirty="0" err="1">
                <a:solidFill>
                  <a:prstClr val="black"/>
                </a:solidFill>
                <a:latin typeface="Open Sans"/>
              </a:rPr>
              <a:t>PostgREST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требуется понимание его более продвинутых функций, таких как внешние ключи, транзакции, наследование и оконные функции.</a:t>
            </a:r>
          </a:p>
        </p:txBody>
      </p:sp>
    </p:spTree>
    <p:extLst>
      <p:ext uri="{BB962C8B-B14F-4D97-AF65-F5344CB8AC3E}">
        <p14:creationId xmlns:p14="http://schemas.microsoft.com/office/powerpoint/2010/main" val="1898456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824C66-A1F6-4976-9DDE-02C8BDC8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78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81448-7F7F-4AA1-9EA5-517C59F7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51" y="0"/>
            <a:ext cx="68379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8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164A4A-A7A9-4FD2-8B55-BD4560543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85" y="0"/>
            <a:ext cx="68378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35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D022C2-944C-4A86-8919-0781C523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1" y="0"/>
            <a:ext cx="68111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71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13616E8-2589-42DE-9FC6-33222F5C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94" y="0"/>
            <a:ext cx="68490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8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BAAD27-ADF4-4991-9513-C5B89B1D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06" y="0"/>
            <a:ext cx="68287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26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9E322FE-C746-47AC-BD65-D12C78E4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45" y="0"/>
            <a:ext cx="68535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38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8F0C02-422D-412D-9D23-AC0FEC2A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2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C74A5A-D6F9-48F7-B892-2A4879C6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47" y="0"/>
            <a:ext cx="68357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10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982721-F20D-4612-8F44-2E3C6FAE2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853" y="1563269"/>
            <a:ext cx="5872294" cy="264590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8DBD131-8EB9-49D2-B869-F53E74A3AAE5}"/>
              </a:ext>
            </a:extLst>
          </p:cNvPr>
          <p:cNvSpPr/>
          <p:nvPr/>
        </p:nvSpPr>
        <p:spPr>
          <a:xfrm>
            <a:off x="761818" y="382143"/>
            <a:ext cx="7488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ru-RU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Схема данных приложения состоит из четырех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9614321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B16694-9864-4E7F-9090-29AE3897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4" y="1499295"/>
            <a:ext cx="7866857" cy="279925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DA8198-4BF9-47FC-864A-59CF1E6D72A2}"/>
              </a:ext>
            </a:extLst>
          </p:cNvPr>
          <p:cNvSpPr/>
          <p:nvPr/>
        </p:nvSpPr>
        <p:spPr>
          <a:xfrm>
            <a:off x="3354017" y="243725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ru-RU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Книги</a:t>
            </a:r>
            <a:r>
              <a:rPr 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:</a:t>
            </a:r>
            <a:endParaRPr lang="ru-RU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474583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13563B-4FF5-40E0-B669-D451D818C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11" y="1468648"/>
            <a:ext cx="6687652" cy="133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45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A29098-1472-4443-AF10-985B6864D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35" y="0"/>
            <a:ext cx="68499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793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FF6F4D-2008-4BC1-A899-8B6E6FE17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42" y="0"/>
            <a:ext cx="68401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33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05270E-AEF7-4497-B6E2-2B8D3DA1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89" y="0"/>
            <a:ext cx="68468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790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D57C8F-542A-4CE6-B898-645C3A68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49" y="0"/>
            <a:ext cx="6828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84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729998-6048-4885-A4C4-78D9CA2D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80" y="0"/>
            <a:ext cx="68804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448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C74A5A-D6F9-48F7-B892-2A4879C6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47" y="0"/>
            <a:ext cx="68357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959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54A74B-BDBA-4A7F-87AC-2211D14A8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3" y="0"/>
            <a:ext cx="6824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04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1970EC-AF6E-4983-AD5E-353B20DE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09" y="0"/>
            <a:ext cx="67999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45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28EC85-4C0C-4A43-A804-D9FF6CB13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43" y="0"/>
            <a:ext cx="68359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71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4C9589-CE5D-4881-B830-60A7C73C9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08" y="0"/>
            <a:ext cx="68119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26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shift</Template>
  <TotalTime>370</TotalTime>
  <Words>238</Words>
  <Application>Microsoft Office PowerPoint</Application>
  <PresentationFormat>Экран (16:9)</PresentationFormat>
  <Paragraphs>69</Paragraphs>
  <Slides>65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65</vt:i4>
      </vt:variant>
    </vt:vector>
  </HeadingPairs>
  <TitlesOfParts>
    <vt:vector size="76" baseType="lpstr">
      <vt:lpstr>Arial</vt:lpstr>
      <vt:lpstr>Calibri</vt:lpstr>
      <vt:lpstr>Calibri Light</vt:lpstr>
      <vt:lpstr>News706 BT</vt:lpstr>
      <vt:lpstr>Open Sans</vt:lpstr>
      <vt:lpstr>Segoe UI Light</vt:lpstr>
      <vt:lpstr>Times New Roman</vt:lpstr>
      <vt:lpstr>Wingdings</vt:lpstr>
      <vt:lpstr>Yandex Sans Text Light</vt:lpstr>
      <vt:lpstr>Office Theme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Организационные  моменты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PostgreSQL API (REST API PostgreSQL)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/>
  <dc:creator>User</dc:creator>
  <cp:keywords>docId FE6D1329DBA66969002233C0258430B5</cp:keywords>
  <dc:description/>
  <cp:lastModifiedBy>user</cp:lastModifiedBy>
  <cp:revision>41</cp:revision>
  <dcterms:created xsi:type="dcterms:W3CDTF">2013-01-27T09:14:16Z</dcterms:created>
  <dcterms:modified xsi:type="dcterms:W3CDTF">2024-11-17T20:31:56Z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Экран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